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7"/>
  </p:notesMasterIdLst>
  <p:handoutMasterIdLst>
    <p:handoutMasterId r:id="rId28"/>
  </p:handoutMasterIdLst>
  <p:sldIdLst>
    <p:sldId id="394" r:id="rId3"/>
    <p:sldId id="395" r:id="rId4"/>
    <p:sldId id="540" r:id="rId5"/>
    <p:sldId id="618" r:id="rId6"/>
    <p:sldId id="637" r:id="rId7"/>
    <p:sldId id="638" r:id="rId8"/>
    <p:sldId id="636" r:id="rId9"/>
    <p:sldId id="622" r:id="rId10"/>
    <p:sldId id="642" r:id="rId11"/>
    <p:sldId id="639" r:id="rId12"/>
    <p:sldId id="640" r:id="rId13"/>
    <p:sldId id="616" r:id="rId14"/>
    <p:sldId id="643" r:id="rId15"/>
    <p:sldId id="644" r:id="rId16"/>
    <p:sldId id="645" r:id="rId17"/>
    <p:sldId id="630" r:id="rId18"/>
    <p:sldId id="634" r:id="rId19"/>
    <p:sldId id="648" r:id="rId20"/>
    <p:sldId id="647" r:id="rId21"/>
    <p:sldId id="649" r:id="rId22"/>
    <p:sldId id="650" r:id="rId23"/>
    <p:sldId id="421" r:id="rId24"/>
    <p:sldId id="611" r:id="rId25"/>
    <p:sldId id="653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2A93A80-C3F8-4293-9F3D-8B7F15D74469}">
          <p14:sldIdLst>
            <p14:sldId id="394"/>
            <p14:sldId id="395"/>
            <p14:sldId id="540"/>
          </p14:sldIdLst>
        </p14:section>
        <p14:section name="Kanban Principles" id="{2FE913CA-AD76-4A55-A249-2DE9A5A06C7C}">
          <p14:sldIdLst>
            <p14:sldId id="618"/>
            <p14:sldId id="637"/>
            <p14:sldId id="638"/>
            <p14:sldId id="636"/>
          </p14:sldIdLst>
        </p14:section>
        <p14:section name="Task Management Tools" id="{3A1ED36B-600C-4292-A48B-8225656FA786}">
          <p14:sldIdLst>
            <p14:sldId id="622"/>
            <p14:sldId id="642"/>
            <p14:sldId id="639"/>
            <p14:sldId id="640"/>
          </p14:sldIdLst>
        </p14:section>
        <p14:section name="Issue Tracking" id="{5E7C68AA-6D4A-4531-9124-5E16C7222B21}">
          <p14:sldIdLst>
            <p14:sldId id="616"/>
            <p14:sldId id="643"/>
            <p14:sldId id="644"/>
            <p14:sldId id="645"/>
            <p14:sldId id="630"/>
            <p14:sldId id="634"/>
            <p14:sldId id="648"/>
            <p14:sldId id="647"/>
            <p14:sldId id="649"/>
            <p14:sldId id="650"/>
          </p14:sldIdLst>
        </p14:section>
        <p14:section name="Conclusion" id="{BA2B6804-BD2D-49A3-A339-ED808B9E53C8}">
          <p14:sldIdLst>
            <p14:sldId id="421"/>
            <p14:sldId id="611"/>
            <p14:sldId id="6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A78C"/>
    <a:srgbClr val="ABA283"/>
    <a:srgbClr val="C4BEA8"/>
    <a:srgbClr val="BABABA"/>
    <a:srgbClr val="7F7F7F"/>
    <a:srgbClr val="E85C0E"/>
    <a:srgbClr val="C6C0AA"/>
    <a:srgbClr val="F37D3B"/>
    <a:srgbClr val="FF6600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3899" autoAdjust="0"/>
  </p:normalViewPr>
  <p:slideViewPr>
    <p:cSldViewPr>
      <p:cViewPr varScale="1">
        <p:scale>
          <a:sx n="114" d="100"/>
          <a:sy n="114" d="100"/>
        </p:scale>
        <p:origin x="162" y="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11/8/2017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93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847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15C1AF3-933B-46CA-8B3C-9D97680E985F}" type="datetime1">
              <a:rPr lang="en-US"/>
              <a:pPr/>
              <a:t>11/8/2017</a:t>
            </a:fld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E7145C-3D81-436B-871A-85BB8F85E4BF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51140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89DB4C4-CF32-4C6A-8CF3-B02A9172EABB}" type="datetime1">
              <a:rPr lang="en-US"/>
              <a:pPr/>
              <a:t>11/8/2017</a:t>
            </a:fld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DB0BBF-6CA1-4F35-BA57-8DCBA883874B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06153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2008BE6-DC56-4459-ACDB-331A4803DBF4}" type="datetime1">
              <a:rPr lang="en-US"/>
              <a:pPr/>
              <a:t>11/8/2017</a:t>
            </a:fld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A07D0-C22C-48C7-A02E-90CB912243E2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08340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2008BE6-DC56-4459-ACDB-331A4803DBF4}" type="datetime1">
              <a:rPr lang="en-US"/>
              <a:pPr/>
              <a:t>11/8/2017</a:t>
            </a:fld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A07D0-C22C-48C7-A02E-90CB912243E2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45401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4025295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597786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11/8/2017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A02E64-A023-454F-982E-CF1050188E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4B03F-A090-4344-AE1D-19940B33E3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750EE6-443F-491A-873D-3D5191E5FDF3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99F31EE-BE16-4098-A701-6887BC2D5907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B28280-4486-4AFE-A16A-849DD126B44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5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rello.com/trello-board-best-practic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3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actical-teamwork" TargetMode="External"/><Relationship Id="rId7" Type="http://schemas.openxmlformats.org/officeDocument/2006/relationships/image" Target="../media/image30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6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1.png"/><Relationship Id="rId14" Type="http://schemas.openxmlformats.org/officeDocument/2006/relationships/hyperlink" Target="http://www.telenor.bg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9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TypeScript/projects/5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trell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hyperlink" Target="https://asana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85800"/>
            <a:ext cx="8125251" cy="1316182"/>
          </a:xfrm>
        </p:spPr>
        <p:txBody>
          <a:bodyPr>
            <a:normAutofit/>
          </a:bodyPr>
          <a:lstStyle/>
          <a:p>
            <a:r>
              <a:rPr lang="en-US" dirty="0"/>
              <a:t>Project Tracking Tools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23663"/>
            <a:ext cx="8125251" cy="692984"/>
          </a:xfrm>
        </p:spPr>
        <p:txBody>
          <a:bodyPr>
            <a:normAutofit/>
          </a:bodyPr>
          <a:lstStyle/>
          <a:p>
            <a:r>
              <a:rPr lang="en-US" dirty="0"/>
              <a:t>Task Management, Issue Trackers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23468" y="46810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23469" y="51509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3468" y="55561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23468" y="58966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039" y="31250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E9EDF8-59FD-4E63-854F-3A979F254F13}"/>
              </a:ext>
            </a:extLst>
          </p:cNvPr>
          <p:cNvSpPr txBox="1"/>
          <p:nvPr/>
        </p:nvSpPr>
        <p:spPr>
          <a:xfrm rot="616683">
            <a:off x="5127028" y="3781255"/>
            <a:ext cx="1152431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Project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Tracker</a:t>
            </a:r>
          </a:p>
        </p:txBody>
      </p:sp>
      <p:pic>
        <p:nvPicPr>
          <p:cNvPr id="1026" name="Picture 2" descr="Свързано изображение">
            <a:extLst>
              <a:ext uri="{FF2B5EF4-FFF2-40B4-BE49-F238E27FC236}">
                <a16:creationId xmlns:a16="http://schemas.microsoft.com/office/drawing/2014/main" id="{C1D05ACA-B216-48B0-BDAD-B47983EFA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200400"/>
            <a:ext cx="4279608" cy="299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6BE323-EA93-4853-AD4A-E3D1E7F8607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185730-1CE5-4D63-B8A6-3AD28A1FAE0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440D20-51D4-4821-9805-F3B055C8D4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A1262F-33AC-413B-9137-BA9169C84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Trello – A Simple Kanban Board</a:t>
            </a:r>
          </a:p>
        </p:txBody>
      </p:sp>
      <p:pic>
        <p:nvPicPr>
          <p:cNvPr id="7170" name="Picture 2" descr="https://cdn2.hubspot.net/hubfs/2249672/Imported_Blog_Media/Screen_Shot_2015-11-15_at_23_21_27-1.png?t=1499187942798">
            <a:extLst>
              <a:ext uri="{FF2B5EF4-FFF2-40B4-BE49-F238E27FC236}">
                <a16:creationId xmlns:a16="http://schemas.microsoft.com/office/drawing/2014/main" id="{80052AC3-4AC2-4E51-9597-383CD74D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" y="1183697"/>
            <a:ext cx="11080750" cy="5159375"/>
          </a:xfrm>
          <a:prstGeom prst="roundRect">
            <a:avLst>
              <a:gd name="adj" fmla="val 394"/>
            </a:avLst>
          </a:prstGeom>
          <a:noFill/>
          <a:ln>
            <a:solidFill>
              <a:schemeClr val="tx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73EEDE-8EAC-4C54-8D82-3F5D6170C1D4}"/>
              </a:ext>
            </a:extLst>
          </p:cNvPr>
          <p:cNvSpPr/>
          <p:nvPr/>
        </p:nvSpPr>
        <p:spPr>
          <a:xfrm>
            <a:off x="5408612" y="5715000"/>
            <a:ext cx="609282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000" dirty="0">
                <a:hlinkClick r:id="rId3"/>
              </a:rPr>
              <a:t>https://blog.trello.com/trello-board-best-practices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9452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6372" y="4975448"/>
            <a:ext cx="10051040" cy="739552"/>
          </a:xfrm>
        </p:spPr>
        <p:txBody>
          <a:bodyPr/>
          <a:lstStyle/>
          <a:p>
            <a:pPr>
              <a:lnSpc>
                <a:spcPts val="5200"/>
              </a:lnSpc>
              <a:spcBef>
                <a:spcPct val="40000"/>
              </a:spcBef>
            </a:pPr>
            <a:r>
              <a:rPr lang="en-US" sz="4600" dirty="0"/>
              <a:t>Using Trello for Task Tracking</a:t>
            </a:r>
            <a:endParaRPr lang="bg-BG" sz="4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9012" y="5757966"/>
            <a:ext cx="100584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7" name="Picture 2" descr="https://cdn2.hubspot.net/hubfs/2249672/Imported_Blog_Media/Screen_Shot_2015-11-15_at_23_21_27-1.png?t=1499187942798">
            <a:extLst>
              <a:ext uri="{FF2B5EF4-FFF2-40B4-BE49-F238E27FC236}">
                <a16:creationId xmlns:a16="http://schemas.microsoft.com/office/drawing/2014/main" id="{0BECB61F-9A23-45CB-ADEC-069B7C615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061" y="1066800"/>
            <a:ext cx="7568303" cy="3523923"/>
          </a:xfrm>
          <a:prstGeom prst="roundRect">
            <a:avLst>
              <a:gd name="adj" fmla="val 394"/>
            </a:avLst>
          </a:prstGeom>
          <a:noFill/>
          <a:ln>
            <a:solidFill>
              <a:schemeClr val="tx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10322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34528"/>
            <a:ext cx="8938472" cy="820600"/>
          </a:xfrm>
        </p:spPr>
        <p:txBody>
          <a:bodyPr/>
          <a:lstStyle/>
          <a:p>
            <a:r>
              <a:rPr lang="en-US" dirty="0"/>
              <a:t>Issue Tracking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Tracking / Managing Bugs / 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60F8B8-3604-4635-B0D9-6C0B6CA89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90" y="762000"/>
            <a:ext cx="7104843" cy="3950605"/>
          </a:xfrm>
          <a:prstGeom prst="roundRect">
            <a:avLst>
              <a:gd name="adj" fmla="val 535"/>
            </a:avLst>
          </a:prstGeom>
        </p:spPr>
      </p:pic>
    </p:spTree>
    <p:extLst>
      <p:ext uri="{BB962C8B-B14F-4D97-AF65-F5344CB8AC3E}">
        <p14:creationId xmlns:p14="http://schemas.microsoft.com/office/powerpoint/2010/main" val="978501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683433-E44A-4F92-BBCA-3C4BD94B4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FDD2B-0768-4485-8C95-59250BC94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Issue trackers </a:t>
            </a:r>
            <a:r>
              <a:rPr lang="en-US" dirty="0"/>
              <a:t>track bugs / problems / issues</a:t>
            </a:r>
          </a:p>
          <a:p>
            <a:pPr lvl="1"/>
            <a:r>
              <a:rPr lang="en-US" dirty="0"/>
              <a:t>Create / edit / close issues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Issues </a:t>
            </a: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tickets</a:t>
            </a:r>
            <a:r>
              <a:rPr lang="en-US" dirty="0"/>
              <a:t>) typically have</a:t>
            </a:r>
          </a:p>
          <a:p>
            <a:pPr lvl="1"/>
            <a:r>
              <a:rPr lang="en-US" dirty="0"/>
              <a:t>Title, description, comments</a:t>
            </a:r>
          </a:p>
          <a:p>
            <a:pPr lvl="1"/>
            <a:r>
              <a:rPr lang="en-US" dirty="0"/>
              <a:t>Labels / categories / tags</a:t>
            </a:r>
          </a:p>
          <a:p>
            <a:pPr lvl="1"/>
            <a:r>
              <a:rPr lang="en-US" dirty="0"/>
              <a:t>Severity / urgency / priority</a:t>
            </a:r>
          </a:p>
          <a:p>
            <a:pPr lvl="1"/>
            <a:r>
              <a:rPr lang="en-US" dirty="0"/>
              <a:t>Assigned person</a:t>
            </a:r>
          </a:p>
          <a:p>
            <a:pPr lvl="1"/>
            <a:r>
              <a:rPr lang="en-US" dirty="0"/>
              <a:t>Milestone / deadline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A31DA2-58A9-4F90-96AC-9E540B48D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Trackers and Issues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479BE7-ADF1-43BA-B2DF-C1734A4D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084" y="1295400"/>
            <a:ext cx="2857728" cy="5044510"/>
          </a:xfrm>
          <a:prstGeom prst="roundRect">
            <a:avLst>
              <a:gd name="adj" fmla="val 898"/>
            </a:avLst>
          </a:prstGeom>
        </p:spPr>
      </p:pic>
    </p:spTree>
    <p:extLst>
      <p:ext uri="{BB962C8B-B14F-4D97-AF65-F5344CB8AC3E}">
        <p14:creationId xmlns:p14="http://schemas.microsoft.com/office/powerpoint/2010/main" val="207708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6243B2-BAD9-452C-8C46-6E367A999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9F432C-F058-4CD0-92E4-C99D5E2D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GitHub Issue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4259D-1019-4070-9E1F-1A0C7A2AD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1273844"/>
            <a:ext cx="8229600" cy="49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1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AC7A2C-A701-4D6C-9C9C-287F2E3D8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7B8D1E-419F-4144-B9ED-DBCD024E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Workflow –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CD66C-F752-4C32-83FB-BB9CECD47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0" y="1237572"/>
            <a:ext cx="7162802" cy="5134710"/>
          </a:xfrm>
          <a:prstGeom prst="roundRect">
            <a:avLst>
              <a:gd name="adj" fmla="val 639"/>
            </a:avLst>
          </a:prstGeom>
        </p:spPr>
      </p:pic>
    </p:spTree>
    <p:extLst>
      <p:ext uri="{BB962C8B-B14F-4D97-AF65-F5344CB8AC3E}">
        <p14:creationId xmlns:p14="http://schemas.microsoft.com/office/powerpoint/2010/main" val="677652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6372" y="5076142"/>
            <a:ext cx="10051040" cy="739552"/>
          </a:xfrm>
        </p:spPr>
        <p:txBody>
          <a:bodyPr/>
          <a:lstStyle/>
          <a:p>
            <a:pPr>
              <a:lnSpc>
                <a:spcPts val="5200"/>
              </a:lnSpc>
              <a:spcBef>
                <a:spcPct val="40000"/>
              </a:spcBef>
            </a:pPr>
            <a:r>
              <a:rPr lang="en-US" sz="4600" dirty="0"/>
              <a:t>Using the GitHub Issue Tracker</a:t>
            </a:r>
            <a:endParaRPr lang="bg-BG" sz="4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9012" y="5834166"/>
            <a:ext cx="100584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F65DA-DA21-41FD-8378-96E0CB8C4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990" y="885142"/>
            <a:ext cx="7104843" cy="395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1047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9002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Creating a Web Site using Trello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910366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DB397A-DC3F-48DB-AC9C-60809FF43564}"/>
              </a:ext>
            </a:extLst>
          </p:cNvPr>
          <p:cNvGrpSpPr/>
          <p:nvPr/>
        </p:nvGrpSpPr>
        <p:grpSpPr>
          <a:xfrm>
            <a:off x="872172" y="762000"/>
            <a:ext cx="10480040" cy="4000018"/>
            <a:chOff x="-153988" y="873678"/>
            <a:chExt cx="10480040" cy="40000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EB3E5F9-C9BC-47F1-B832-DB2470DDB16B}"/>
                </a:ext>
              </a:extLst>
            </p:cNvPr>
            <p:cNvSpPr txBox="1"/>
            <p:nvPr/>
          </p:nvSpPr>
          <p:spPr>
            <a:xfrm>
              <a:off x="6856412" y="873678"/>
              <a:ext cx="3469640" cy="400001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>
              <a:solidFill>
                <a:srgbClr val="B2A78C"/>
              </a:solidFill>
            </a:ln>
            <a:effectLst/>
          </p:spPr>
          <p:txBody>
            <a:bodyPr vert="horz" lIns="144000" tIns="72000" rIns="144000" bIns="72000" rtlCol="0">
              <a:normAutofit/>
            </a:bodyPr>
            <a:lstStyle>
              <a:defPPr>
                <a:defRPr lang="en-US"/>
              </a:defPPr>
              <a:lvl1pPr marL="304747" indent="-304747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Char char="§"/>
                <a:defRPr sz="3400" b="0"/>
              </a:lvl1pPr>
              <a:lvl2pPr lvl="1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lvl="2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>
                  <a:solidFill>
                    <a:schemeClr val="tx2">
                      <a:lumMod val="75000"/>
                    </a:schemeClr>
                  </a:solidFill>
                </a:defRPr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indent="0">
                <a:buNone/>
              </a:pP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5023" y="1370559"/>
              <a:ext cx="2912418" cy="30062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470FDB-4EB8-4C1B-8F5B-89A0D181600E}"/>
                </a:ext>
              </a:extLst>
            </p:cNvPr>
            <p:cNvSpPr txBox="1"/>
            <p:nvPr/>
          </p:nvSpPr>
          <p:spPr>
            <a:xfrm>
              <a:off x="-153988" y="873678"/>
              <a:ext cx="7010400" cy="400001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>
              <a:solidFill>
                <a:srgbClr val="B2A78C"/>
              </a:solidFill>
            </a:ln>
            <a:effectLst/>
          </p:spPr>
          <p:txBody>
            <a:bodyPr vert="horz" lIns="144000" tIns="72000" rIns="144000" bIns="72000" rtlCol="0">
              <a:normAutofit lnSpcReduction="10000"/>
            </a:bodyPr>
            <a:lstStyle>
              <a:defPPr>
                <a:defRPr lang="en-US"/>
              </a:defPPr>
              <a:lvl1pPr marL="304747" indent="-304747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Char char="§"/>
                <a:defRPr sz="3400" b="0"/>
              </a:lvl1pPr>
              <a:lvl2pPr lvl="1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lvl="2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>
                  <a:solidFill>
                    <a:schemeClr val="tx2">
                      <a:lumMod val="75000"/>
                    </a:schemeClr>
                  </a:solidFill>
                </a:defRPr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>
                <a:lnSpc>
                  <a:spcPct val="100000"/>
                </a:lnSpc>
              </a:pPr>
              <a:r>
                <a:rPr lang="en-US" dirty="0"/>
                <a:t>Create a very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simple Web site </a:t>
              </a:r>
              <a:r>
                <a:rPr lang="en-US" dirty="0"/>
                <a:t>for imaginary software company</a:t>
              </a:r>
            </a:p>
            <a:p>
              <a:pPr lvl="1">
                <a:lnSpc>
                  <a:spcPct val="100000"/>
                </a:lnSpc>
              </a:pP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Pages</a:t>
              </a:r>
              <a:r>
                <a:rPr lang="en-US" dirty="0"/>
                <a:t>: Home, About, Services, Portfolio, Careers, Contacts</a:t>
              </a:r>
            </a:p>
            <a:p>
              <a:pPr lvl="1">
                <a:lnSpc>
                  <a:spcPct val="100000"/>
                </a:lnSpc>
              </a:pPr>
              <a:r>
                <a:rPr lang="en-US" dirty="0"/>
                <a:t>Split the work into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tasks in Trello</a:t>
              </a:r>
            </a:p>
            <a:p>
              <a:pPr lvl="2">
                <a:lnSpc>
                  <a:spcPct val="100000"/>
                </a:lnSpc>
              </a:pPr>
              <a:r>
                <a:rPr lang="en-US" dirty="0">
                  <a:solidFill>
                    <a:schemeClr val="tx1"/>
                  </a:solidFill>
                </a:rPr>
                <a:t>Backlog | In Progress | Done</a:t>
              </a:r>
            </a:p>
            <a:p>
              <a:pPr lvl="1">
                <a:lnSpc>
                  <a:spcPct val="100000"/>
                </a:lnSpc>
              </a:pPr>
              <a:r>
                <a:rPr lang="en-US" dirty="0">
                  <a:solidFill>
                    <a:schemeClr val="tx1"/>
                  </a:solidFill>
                </a:rPr>
                <a:t>Keep the project in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GitHub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4351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DF5A79-1DBC-44DD-8F63-CFE44DF2E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259BD3-5EFF-4C9D-97A9-6E4DF763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Prototype for the Web Site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855B4-D548-4732-910F-E0370450623C}"/>
              </a:ext>
            </a:extLst>
          </p:cNvPr>
          <p:cNvSpPr/>
          <p:nvPr/>
        </p:nvSpPr>
        <p:spPr>
          <a:xfrm>
            <a:off x="760412" y="1066801"/>
            <a:ext cx="10972800" cy="60960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Company – Home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BC4410-4A08-49B8-8600-35C84450323B}"/>
              </a:ext>
            </a:extLst>
          </p:cNvPr>
          <p:cNvSpPr/>
          <p:nvPr/>
        </p:nvSpPr>
        <p:spPr>
          <a:xfrm>
            <a:off x="760412" y="1676401"/>
            <a:ext cx="10972800" cy="4800599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132D85-0329-4A4B-A6C1-594D03D1B927}"/>
              </a:ext>
            </a:extLst>
          </p:cNvPr>
          <p:cNvSpPr/>
          <p:nvPr/>
        </p:nvSpPr>
        <p:spPr>
          <a:xfrm>
            <a:off x="1065212" y="1923395"/>
            <a:ext cx="10341272" cy="5565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Menu: [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[About] [Services] [Portfolio] [Careers] [Contacts]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98209A-606A-44DA-9E22-57AD48360889}"/>
              </a:ext>
            </a:extLst>
          </p:cNvPr>
          <p:cNvSpPr/>
          <p:nvPr/>
        </p:nvSpPr>
        <p:spPr>
          <a:xfrm>
            <a:off x="1065212" y="5859280"/>
            <a:ext cx="10341272" cy="4041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E818AE-CA67-426F-AF9A-148892EDFF27}"/>
              </a:ext>
            </a:extLst>
          </p:cNvPr>
          <p:cNvSpPr/>
          <p:nvPr/>
        </p:nvSpPr>
        <p:spPr>
          <a:xfrm>
            <a:off x="1065212" y="2702861"/>
            <a:ext cx="10341271" cy="294287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 Content Comes Here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CE408A-AA5A-4476-896B-CAC54D0A2A9C}"/>
              </a:ext>
            </a:extLst>
          </p:cNvPr>
          <p:cNvGrpSpPr/>
          <p:nvPr/>
        </p:nvGrpSpPr>
        <p:grpSpPr>
          <a:xfrm>
            <a:off x="1366919" y="3352799"/>
            <a:ext cx="9680493" cy="2057401"/>
            <a:chOff x="1366919" y="3552317"/>
            <a:chExt cx="9680493" cy="19548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55FD478-52E7-431C-8C62-9AA0F7009E04}"/>
                </a:ext>
              </a:extLst>
            </p:cNvPr>
            <p:cNvSpPr/>
            <p:nvPr/>
          </p:nvSpPr>
          <p:spPr>
            <a:xfrm>
              <a:off x="1366919" y="4069390"/>
              <a:ext cx="9680493" cy="4056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6612511-C16E-4812-961E-CBF41D2898F8}"/>
                </a:ext>
              </a:extLst>
            </p:cNvPr>
            <p:cNvSpPr/>
            <p:nvPr/>
          </p:nvSpPr>
          <p:spPr>
            <a:xfrm>
              <a:off x="1366919" y="4585472"/>
              <a:ext cx="9680493" cy="4056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04BA50E-7A1C-456E-86D0-EDD500DFC7CE}"/>
                </a:ext>
              </a:extLst>
            </p:cNvPr>
            <p:cNvSpPr/>
            <p:nvPr/>
          </p:nvSpPr>
          <p:spPr>
            <a:xfrm>
              <a:off x="1366919" y="5101554"/>
              <a:ext cx="9680493" cy="4056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F6EED00-B8FA-4DC2-AE13-13EFFD971093}"/>
                </a:ext>
              </a:extLst>
            </p:cNvPr>
            <p:cNvSpPr/>
            <p:nvPr/>
          </p:nvSpPr>
          <p:spPr>
            <a:xfrm>
              <a:off x="1366919" y="3552317"/>
              <a:ext cx="9680493" cy="4056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7520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4B28C1-B4CA-4971-B409-02693F4EF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0FC3D-6133-4616-80E6-27774D300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page template</a:t>
            </a:r>
          </a:p>
          <a:p>
            <a:pPr>
              <a:lnSpc>
                <a:spcPct val="120000"/>
              </a:lnSpc>
            </a:pPr>
            <a:r>
              <a:rPr lang="en-US" dirty="0"/>
              <a:t>Create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styles</a:t>
            </a:r>
          </a:p>
          <a:p>
            <a:pPr>
              <a:lnSpc>
                <a:spcPct val="120000"/>
              </a:lnSpc>
            </a:pPr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empty pages</a:t>
            </a:r>
            <a:r>
              <a:rPr lang="en-US" dirty="0"/>
              <a:t>: Home, About, …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Fill the content </a:t>
            </a:r>
            <a:r>
              <a:rPr lang="en-US" dirty="0"/>
              <a:t>for the Home page, About page, …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Add texts, add images, add videos, other content …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Review the content </a:t>
            </a:r>
            <a:r>
              <a:rPr lang="en-US" dirty="0"/>
              <a:t>for the Home page, About page, …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Publish</a:t>
            </a:r>
            <a:r>
              <a:rPr lang="en-US" dirty="0"/>
              <a:t> the site in GitHub pages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7F019E-69A3-4D3B-8B22-983911D38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to Put in Your Kanban 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395AD4-7A54-4BF0-BE58-BA5A3273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664" y="1306984"/>
            <a:ext cx="3334748" cy="19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8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4762597" cy="1110780"/>
          </a:xfrm>
        </p:spPr>
        <p:txBody>
          <a:bodyPr>
            <a:normAutofit/>
          </a:bodyPr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30127" y="1195006"/>
            <a:ext cx="11804822" cy="543439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Kanban </a:t>
            </a:r>
            <a:r>
              <a:rPr lang="en-US" sz="3600" dirty="0"/>
              <a:t>Principles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  <a:p>
            <a:pPr marL="628650" lvl="1" indent="-325438">
              <a:lnSpc>
                <a:spcPct val="120000"/>
              </a:lnSpc>
            </a:pPr>
            <a:r>
              <a:rPr lang="en-US" sz="3400" dirty="0"/>
              <a:t>Visualize and Manage the Workflow</a:t>
            </a:r>
          </a:p>
          <a:p>
            <a:pPr marL="514350" indent="-514350">
              <a:lnSpc>
                <a:spcPct val="11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Task Management </a:t>
            </a:r>
            <a:r>
              <a:rPr lang="en-US" sz="3600" dirty="0"/>
              <a:t>Tools</a:t>
            </a:r>
          </a:p>
          <a:p>
            <a:pPr marL="628650" lvl="1" indent="-325438">
              <a:lnSpc>
                <a:spcPct val="110000"/>
              </a:lnSpc>
            </a:pPr>
            <a:r>
              <a:rPr lang="en-US" sz="3400" dirty="0"/>
              <a:t>Trello, GitHub Projects, Asana</a:t>
            </a:r>
          </a:p>
          <a:p>
            <a:pPr marL="514350" indent="-514350">
              <a:lnSpc>
                <a:spcPct val="11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Issue Tracking </a:t>
            </a:r>
            <a:r>
              <a:rPr lang="en-US" sz="3600" dirty="0"/>
              <a:t>Tools</a:t>
            </a:r>
          </a:p>
          <a:p>
            <a:pPr marL="628650" lvl="1" indent="-325438">
              <a:lnSpc>
                <a:spcPct val="110000"/>
              </a:lnSpc>
            </a:pPr>
            <a:r>
              <a:rPr lang="en-US" sz="3400" dirty="0"/>
              <a:t>GitHub Issues, Trac, Bugzilla, JIRA</a:t>
            </a:r>
          </a:p>
          <a:p>
            <a:pPr marL="628650" lvl="1" indent="-325438">
              <a:lnSpc>
                <a:spcPct val="110000"/>
              </a:lnSpc>
            </a:pP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C7C9C0-F28D-4C73-8BA2-24760E44066A}"/>
              </a:ext>
            </a:extLst>
          </p:cNvPr>
          <p:cNvGrpSpPr/>
          <p:nvPr/>
        </p:nvGrpSpPr>
        <p:grpSpPr>
          <a:xfrm>
            <a:off x="7877032" y="1727859"/>
            <a:ext cx="3421199" cy="4423557"/>
            <a:chOff x="7923212" y="1672443"/>
            <a:chExt cx="3421199" cy="44235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3212" y="1824843"/>
              <a:ext cx="3312444" cy="4271157"/>
            </a:xfrm>
            <a:prstGeom prst="rect">
              <a:avLst/>
            </a:prstGeom>
          </p:spPr>
        </p:pic>
        <p:pic>
          <p:nvPicPr>
            <p:cNvPr id="6" name="Picture 2" descr="Свързано изображение">
              <a:extLst>
                <a:ext uri="{FF2B5EF4-FFF2-40B4-BE49-F238E27FC236}">
                  <a16:creationId xmlns:a16="http://schemas.microsoft.com/office/drawing/2014/main" id="{36CED72F-ABDC-412A-9E96-BC4CFE480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3235" y="1672443"/>
              <a:ext cx="1421176" cy="1056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359AA4-F529-4E5E-A294-92B3FE264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6C43D9-8573-4544-8B51-EBB1806CB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Web Site – Sample Trello 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DD5A3-680F-4056-807B-5CDC59D5D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059" y="1172084"/>
            <a:ext cx="8614705" cy="5152516"/>
          </a:xfrm>
          <a:prstGeom prst="roundRect">
            <a:avLst>
              <a:gd name="adj" fmla="val 498"/>
            </a:avLst>
          </a:prstGeom>
        </p:spPr>
      </p:pic>
    </p:spTree>
    <p:extLst>
      <p:ext uri="{BB962C8B-B14F-4D97-AF65-F5344CB8AC3E}">
        <p14:creationId xmlns:p14="http://schemas.microsoft.com/office/powerpoint/2010/main" val="1888866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9002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GitHub Issue Tracker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910366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DB397A-DC3F-48DB-AC9C-60809FF43564}"/>
              </a:ext>
            </a:extLst>
          </p:cNvPr>
          <p:cNvGrpSpPr/>
          <p:nvPr/>
        </p:nvGrpSpPr>
        <p:grpSpPr>
          <a:xfrm>
            <a:off x="848148" y="762000"/>
            <a:ext cx="10134600" cy="4000018"/>
            <a:chOff x="496252" y="873678"/>
            <a:chExt cx="10134600" cy="40000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EB3E5F9-C9BC-47F1-B832-DB2470DDB16B}"/>
                </a:ext>
              </a:extLst>
            </p:cNvPr>
            <p:cNvSpPr txBox="1"/>
            <p:nvPr/>
          </p:nvSpPr>
          <p:spPr>
            <a:xfrm>
              <a:off x="6856412" y="873678"/>
              <a:ext cx="3774440" cy="400001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>
              <a:solidFill>
                <a:srgbClr val="B2A78C"/>
              </a:solidFill>
            </a:ln>
            <a:effectLst/>
          </p:spPr>
          <p:txBody>
            <a:bodyPr vert="horz" lIns="144000" tIns="72000" rIns="144000" bIns="72000" rtlCol="0">
              <a:normAutofit/>
            </a:bodyPr>
            <a:lstStyle>
              <a:defPPr>
                <a:defRPr lang="en-US"/>
              </a:defPPr>
              <a:lvl1pPr marL="304747" indent="-304747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Char char="§"/>
                <a:defRPr sz="3400" b="0"/>
              </a:lvl1pPr>
              <a:lvl2pPr lvl="1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lvl="2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>
                  <a:solidFill>
                    <a:schemeClr val="tx2">
                      <a:lumMod val="75000"/>
                    </a:schemeClr>
                  </a:solidFill>
                </a:defRPr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indent="0">
                <a:buNone/>
              </a:pP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7423" y="1370559"/>
              <a:ext cx="2912418" cy="30062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470FDB-4EB8-4C1B-8F5B-89A0D181600E}"/>
                </a:ext>
              </a:extLst>
            </p:cNvPr>
            <p:cNvSpPr txBox="1"/>
            <p:nvPr/>
          </p:nvSpPr>
          <p:spPr>
            <a:xfrm>
              <a:off x="496252" y="873678"/>
              <a:ext cx="6360160" cy="400001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>
              <a:solidFill>
                <a:srgbClr val="B2A78C"/>
              </a:solidFill>
            </a:ln>
            <a:effectLst/>
          </p:spPr>
          <p:txBody>
            <a:bodyPr vert="horz" lIns="144000" tIns="72000" rIns="144000" bIns="72000" rtlCol="0">
              <a:normAutofit/>
            </a:bodyPr>
            <a:lstStyle>
              <a:defPPr>
                <a:defRPr lang="en-US"/>
              </a:defPPr>
              <a:lvl1pPr marL="304747" indent="-304747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Char char="§"/>
                <a:defRPr sz="3400" b="0"/>
              </a:lvl1pPr>
              <a:lvl2pPr lvl="1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lvl="2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>
                  <a:solidFill>
                    <a:schemeClr val="tx2">
                      <a:lumMod val="75000"/>
                    </a:schemeClr>
                  </a:solidFill>
                </a:defRPr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>
                <a:lnSpc>
                  <a:spcPct val="100000"/>
                </a:lnSpc>
              </a:pPr>
              <a:r>
                <a:rPr lang="en-US" dirty="0"/>
                <a:t>Log several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issues</a:t>
              </a:r>
              <a:r>
                <a:rPr lang="en-US" dirty="0"/>
                <a:t> in GitHub</a:t>
              </a:r>
            </a:p>
            <a:p>
              <a:pPr lvl="1">
                <a:lnSpc>
                  <a:spcPct val="100000"/>
                </a:lnSpc>
              </a:pP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Labels</a:t>
              </a:r>
              <a:r>
                <a:rPr lang="en-US" dirty="0"/>
                <a:t>: [UI / UX], [Content],</a:t>
              </a:r>
              <a:br>
                <a:rPr lang="en-US" dirty="0"/>
              </a:br>
              <a:r>
                <a:rPr lang="en-US" dirty="0"/>
                <a:t>[Type: bug], [Type: feature], [Priority: high], [Priority: low], [Priority: medium]</a:t>
              </a:r>
            </a:p>
            <a:p>
              <a:pPr>
                <a:lnSpc>
                  <a:spcPct val="100000"/>
                </a:lnSpc>
              </a:pPr>
              <a:r>
                <a:rPr lang="en-US" dirty="0"/>
                <a:t>Perform the work in some issue and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close</a:t>
              </a:r>
              <a:r>
                <a:rPr lang="en-US" dirty="0"/>
                <a:t> it with comment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3914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9409200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Kanban </a:t>
            </a:r>
            <a:r>
              <a:rPr lang="en-US" sz="3600" dirty="0"/>
              <a:t>workflow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  <a:p>
            <a:pPr marL="628650" lvl="1" indent="-325438">
              <a:lnSpc>
                <a:spcPct val="120000"/>
              </a:lnSpc>
            </a:pPr>
            <a:r>
              <a:rPr lang="en-US" sz="3400" dirty="0"/>
              <a:t>Visualize the project on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Kanban board</a:t>
            </a:r>
          </a:p>
          <a:p>
            <a:pPr marL="628650" lvl="1" indent="-325438">
              <a:lnSpc>
                <a:spcPct val="120000"/>
              </a:lnSpc>
            </a:pPr>
            <a:r>
              <a:rPr lang="en-US" sz="3400" dirty="0"/>
              <a:t>Tasks flow: [TODO] </a:t>
            </a:r>
            <a:r>
              <a:rPr lang="en-US" sz="3400" dirty="0">
                <a:sym typeface="Wingdings" panose="05000000000000000000" pitchFamily="2" charset="2"/>
              </a:rPr>
              <a:t></a:t>
            </a:r>
            <a:r>
              <a:rPr lang="en-US" sz="3400" dirty="0"/>
              <a:t> [Doing] </a:t>
            </a:r>
            <a:r>
              <a:rPr lang="en-US" sz="3400" dirty="0">
                <a:sym typeface="Wingdings" panose="05000000000000000000" pitchFamily="2" charset="2"/>
              </a:rPr>
              <a:t></a:t>
            </a:r>
            <a:r>
              <a:rPr lang="en-US" sz="3400" dirty="0"/>
              <a:t> [Done]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Use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task management tools</a:t>
            </a:r>
          </a:p>
          <a:p>
            <a:pPr marL="628650" lvl="1" indent="-325438">
              <a:lnSpc>
                <a:spcPct val="110000"/>
              </a:lnSpc>
            </a:pPr>
            <a:r>
              <a:rPr lang="en-US" sz="3400" dirty="0"/>
              <a:t>Trello, GitHub Projects, Asana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600" dirty="0"/>
              <a:t>Use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issue trackers</a:t>
            </a:r>
            <a:r>
              <a:rPr lang="en-US" sz="3600" dirty="0"/>
              <a:t> for bugs / tickets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  <a:p>
            <a:pPr marL="628650" lvl="1" indent="-325438">
              <a:lnSpc>
                <a:spcPct val="110000"/>
              </a:lnSpc>
            </a:pPr>
            <a:r>
              <a:rPr lang="en-US" sz="3400" dirty="0"/>
              <a:t>GitHub Issues, Trac, Bugzilla, JIRA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71E92B-8714-4711-BB6B-312291C05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717" y="1295400"/>
            <a:ext cx="3276490" cy="1473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FC2FF4-C252-402E-BEF0-B2508072AD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307126" y="33528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Tracking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https://softuni.bg/courses/practical-teamwork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softuni-teamwork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3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674812" y="4848244"/>
            <a:ext cx="8938472" cy="9037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US" dirty="0"/>
              <a:t>Kanban Principles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59684" y="5784127"/>
            <a:ext cx="10568728" cy="692873"/>
          </a:xfrm>
        </p:spPr>
        <p:txBody>
          <a:bodyPr/>
          <a:lstStyle/>
          <a:p>
            <a:r>
              <a:rPr lang="en-US" dirty="0"/>
              <a:t>Visualize and Manage the Project Workflow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6A914-73AF-4DF8-B9A4-E67064A27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882" y="1187551"/>
            <a:ext cx="8130330" cy="3442514"/>
          </a:xfrm>
          <a:prstGeom prst="roundRect">
            <a:avLst>
              <a:gd name="adj" fmla="val 1459"/>
            </a:avLst>
          </a:prstGeom>
        </p:spPr>
      </p:pic>
    </p:spTree>
    <p:extLst>
      <p:ext uri="{BB962C8B-B14F-4D97-AF65-F5344CB8AC3E}">
        <p14:creationId xmlns:p14="http://schemas.microsoft.com/office/powerpoint/2010/main" val="9515934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03B75C-C7F1-4D71-95E6-F97003E82A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76C058-1C00-4E40-A133-AFF4B49FF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without a Project Tracker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6FF04C-6CCB-4E06-A2D2-804C71E4B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7275599" cy="5570355"/>
          </a:xfrm>
        </p:spPr>
        <p:txBody>
          <a:bodyPr>
            <a:normAutofit/>
          </a:bodyPr>
          <a:lstStyle/>
          <a:p>
            <a:r>
              <a:rPr lang="en-US" dirty="0"/>
              <a:t>Planning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handwritten task list</a:t>
            </a:r>
          </a:p>
          <a:p>
            <a:pPr lvl="1"/>
            <a:r>
              <a:rPr lang="en-US" dirty="0"/>
              <a:t>Works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small projects </a:t>
            </a:r>
            <a:r>
              <a:rPr lang="en-US" dirty="0"/>
              <a:t>only</a:t>
            </a:r>
          </a:p>
          <a:p>
            <a:pPr lvl="1"/>
            <a:r>
              <a:rPr lang="en-US" dirty="0"/>
              <a:t>On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small teams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single person</a:t>
            </a:r>
          </a:p>
          <a:p>
            <a:pPr lvl="1"/>
            <a:r>
              <a:rPr lang="en-US" dirty="0"/>
              <a:t>Tends to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chaotic</a:t>
            </a:r>
            <a:r>
              <a:rPr lang="en-US" dirty="0"/>
              <a:t> for larger projects</a:t>
            </a:r>
          </a:p>
          <a:p>
            <a:pPr>
              <a:spcBef>
                <a:spcPts val="1800"/>
              </a:spcBef>
            </a:pPr>
            <a:r>
              <a:rPr lang="en-US" dirty="0"/>
              <a:t>For better organization your project needs some kind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task tracker</a:t>
            </a:r>
          </a:p>
          <a:p>
            <a:pPr lvl="1"/>
            <a:r>
              <a:rPr lang="en-US" dirty="0"/>
              <a:t>Visualize, organize and manage the project plan / tasks / people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3E95D5-2F90-4D30-8336-BD5488FE4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012" y="1293270"/>
            <a:ext cx="3655090" cy="5079822"/>
          </a:xfrm>
          <a:prstGeom prst="roundRect">
            <a:avLst>
              <a:gd name="adj" fmla="val 2805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6002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03B75C-C7F1-4D71-95E6-F97003E82A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3422E-6E5D-4726-A353-AF98E9A59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542799" cy="5570355"/>
          </a:xfrm>
        </p:spPr>
        <p:txBody>
          <a:bodyPr>
            <a:normAutofit/>
          </a:bodyPr>
          <a:lstStyle/>
          <a:p>
            <a:r>
              <a:rPr lang="en-US" dirty="0"/>
              <a:t>Start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what you do now</a:t>
            </a:r>
          </a:p>
          <a:p>
            <a:pPr lvl="1"/>
            <a:r>
              <a:rPr lang="en-US" dirty="0"/>
              <a:t>Respect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current process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roles, responsibilities, job titles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Visualize the workflow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use Kanban board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Manage workflow</a:t>
            </a:r>
            <a:r>
              <a:rPr lang="en-US" dirty="0"/>
              <a:t>: fast smooth flow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Limit the work-in-progress </a:t>
            </a:r>
            <a:r>
              <a:rPr lang="en-US" dirty="0"/>
              <a:t>(WIP) items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Incremental</a:t>
            </a:r>
            <a:r>
              <a:rPr lang="en-US" dirty="0"/>
              <a:t>, evolutionary change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76C058-1C00-4E40-A133-AFF4B49FF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Kanban Principles</a:t>
            </a:r>
          </a:p>
        </p:txBody>
      </p:sp>
      <p:pic>
        <p:nvPicPr>
          <p:cNvPr id="8196" name="Picture 4" descr="Резултат с изображение за kanban principles">
            <a:extLst>
              <a:ext uri="{FF2B5EF4-FFF2-40B4-BE49-F238E27FC236}">
                <a16:creationId xmlns:a16="http://schemas.microsoft.com/office/drawing/2014/main" id="{1BA7251D-F67B-4982-A910-9AD0C6F86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193968"/>
            <a:ext cx="3539818" cy="5131546"/>
          </a:xfrm>
          <a:prstGeom prst="roundRect">
            <a:avLst>
              <a:gd name="adj" fmla="val 205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3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9B27CD-AE12-4A50-80C8-7116FA415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CF1F34-4162-4B93-91C4-56576EFC8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Kanban Board</a:t>
            </a:r>
            <a:endParaRPr lang="en-US" dirty="0"/>
          </a:p>
        </p:txBody>
      </p:sp>
      <p:pic>
        <p:nvPicPr>
          <p:cNvPr id="5" name="Picture 2" descr="Резултат с изображение за kanban">
            <a:extLst>
              <a:ext uri="{FF2B5EF4-FFF2-40B4-BE49-F238E27FC236}">
                <a16:creationId xmlns:a16="http://schemas.microsoft.com/office/drawing/2014/main" id="{91E3B19D-7A68-4E05-A62A-9E904477D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2" y="1198416"/>
            <a:ext cx="10248900" cy="5124450"/>
          </a:xfrm>
          <a:prstGeom prst="roundRect">
            <a:avLst>
              <a:gd name="adj" fmla="val 799"/>
            </a:avLst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056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598612" y="990600"/>
            <a:ext cx="8938472" cy="820600"/>
          </a:xfrm>
        </p:spPr>
        <p:txBody>
          <a:bodyPr/>
          <a:lstStyle/>
          <a:p>
            <a:r>
              <a:rPr lang="en-US" dirty="0"/>
              <a:t>Task Tracking Tools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07284" y="5707927"/>
            <a:ext cx="10721128" cy="692873"/>
          </a:xfrm>
        </p:spPr>
        <p:txBody>
          <a:bodyPr/>
          <a:lstStyle/>
          <a:p>
            <a:r>
              <a:rPr lang="en-US" dirty="0"/>
              <a:t>Kanban Boards / Task Management Tools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B43C6-543F-461C-AA99-CC58CC1F5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840" y="2094229"/>
            <a:ext cx="7798014" cy="3303210"/>
          </a:xfrm>
          <a:prstGeom prst="roundRect">
            <a:avLst>
              <a:gd name="adj" fmla="val 1161"/>
            </a:avLst>
          </a:prstGeom>
        </p:spPr>
      </p:pic>
    </p:spTree>
    <p:extLst>
      <p:ext uri="{BB962C8B-B14F-4D97-AF65-F5344CB8AC3E}">
        <p14:creationId xmlns:p14="http://schemas.microsoft.com/office/powerpoint/2010/main" val="87341257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001EDF-B96A-4478-9042-9AAF783C5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01F04-6C10-4C73-BFE5-FCA714FD0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4443"/>
            <a:ext cx="11161799" cy="565703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Trello</a:t>
            </a:r>
            <a:r>
              <a:rPr lang="en-US" dirty="0"/>
              <a:t> – a free Kanban board</a:t>
            </a:r>
            <a:br>
              <a:rPr lang="en-US" dirty="0"/>
            </a:br>
            <a:r>
              <a:rPr lang="en-US" dirty="0"/>
              <a:t>task tracker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2"/>
              </a:rPr>
              <a:t>https://trello.com</a:t>
            </a:r>
            <a:endParaRPr lang="en-US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GitHub Projects</a:t>
            </a:r>
            <a:r>
              <a:rPr lang="en-US" dirty="0"/>
              <a:t> – a free</a:t>
            </a:r>
            <a:br>
              <a:rPr lang="en-US" dirty="0"/>
            </a:br>
            <a:r>
              <a:rPr lang="en-US" dirty="0"/>
              <a:t>Kanban board in GitHub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https://github.com/{...}/projects/</a:t>
            </a:r>
            <a:endParaRPr lang="en-US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Asana</a:t>
            </a:r>
            <a:r>
              <a:rPr lang="en-US" dirty="0"/>
              <a:t> – online project</a:t>
            </a:r>
            <a:br>
              <a:rPr lang="en-US" dirty="0"/>
            </a:br>
            <a:r>
              <a:rPr lang="en-US" dirty="0"/>
              <a:t>management / tracker tool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4"/>
              </a:rPr>
              <a:t>https://asana.com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096DB9-B652-41FC-A03B-D25CE55E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Management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186EA5-8DBB-48A6-BC29-0C6011697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739" y="1064443"/>
            <a:ext cx="5486401" cy="2212157"/>
          </a:xfrm>
          <a:prstGeom prst="roundRect">
            <a:avLst>
              <a:gd name="adj" fmla="val 1386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218" name="Picture 2" descr="Резултат с изображение за github projects">
            <a:extLst>
              <a:ext uri="{FF2B5EF4-FFF2-40B4-BE49-F238E27FC236}">
                <a16:creationId xmlns:a16="http://schemas.microsoft.com/office/drawing/2014/main" id="{603D21E8-C1FE-4739-9172-6AEC53B50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77145" y="2953328"/>
            <a:ext cx="4534215" cy="2423045"/>
          </a:xfrm>
          <a:prstGeom prst="roundRect">
            <a:avLst>
              <a:gd name="adj" fmla="val 824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Резултат с изображение за asana">
            <a:extLst>
              <a:ext uri="{FF2B5EF4-FFF2-40B4-BE49-F238E27FC236}">
                <a16:creationId xmlns:a16="http://schemas.microsoft.com/office/drawing/2014/main" id="{20679ABD-46A5-4EA5-9F90-AF233D856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62" y="3975552"/>
            <a:ext cx="3872106" cy="2420065"/>
          </a:xfrm>
          <a:prstGeom prst="roundRect">
            <a:avLst>
              <a:gd name="adj" fmla="val 824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93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259</TotalTime>
  <Words>777</Words>
  <Application>Microsoft Office PowerPoint</Application>
  <PresentationFormat>Custom</PresentationFormat>
  <Paragraphs>149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Wingdings</vt:lpstr>
      <vt:lpstr>Wingdings 2</vt:lpstr>
      <vt:lpstr>SoftUni 16x9</vt:lpstr>
      <vt:lpstr>Project Tracking Tools</vt:lpstr>
      <vt:lpstr>Table of Contents</vt:lpstr>
      <vt:lpstr>Have a Question?</vt:lpstr>
      <vt:lpstr>Kanban Principles</vt:lpstr>
      <vt:lpstr>Working without a Project Tracker</vt:lpstr>
      <vt:lpstr>Kanban Principles</vt:lpstr>
      <vt:lpstr>Kanban Board</vt:lpstr>
      <vt:lpstr>Task Tracking Tools</vt:lpstr>
      <vt:lpstr>Task Management Tools</vt:lpstr>
      <vt:lpstr>Trello – A Simple Kanban Board</vt:lpstr>
      <vt:lpstr>Using Trello for Task Tracking</vt:lpstr>
      <vt:lpstr>Issue Tracking Tools</vt:lpstr>
      <vt:lpstr>Issue Trackers and Issues</vt:lpstr>
      <vt:lpstr>Sample GitHub Issue</vt:lpstr>
      <vt:lpstr>Issues Workflow – Example</vt:lpstr>
      <vt:lpstr>Using the GitHub Issue Tracker</vt:lpstr>
      <vt:lpstr>Creating a Web Site using Trello</vt:lpstr>
      <vt:lpstr>UI Prototype for the Web Site</vt:lpstr>
      <vt:lpstr>Tasks to Put in Your Kanban Board</vt:lpstr>
      <vt:lpstr>Company Web Site – Sample Trello Board</vt:lpstr>
      <vt:lpstr>Using the GitHub Issue Tracker</vt:lpstr>
      <vt:lpstr>Summary</vt:lpstr>
      <vt:lpstr>Project Tracking Tools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Tracking Tools</dc:title>
  <dc:subject>Practical Teamwork Course</dc:subject>
  <dc:creator>Software University Foundation</dc:creator>
  <cp:keywords>software engineering, programming, course, SoftUni, Software University, teamwork</cp:keywords>
  <dc:description>Practical Teamwork Course @ SoftUni - https://softuni.bg/courses/practical-teamwork</dc:description>
  <cp:lastModifiedBy>Simeon Sheytanov</cp:lastModifiedBy>
  <cp:revision>72</cp:revision>
  <dcterms:created xsi:type="dcterms:W3CDTF">2014-01-02T17:00:34Z</dcterms:created>
  <dcterms:modified xsi:type="dcterms:W3CDTF">2017-11-08T11:47:10Z</dcterms:modified>
  <cp:category>computer programming;programming;teamwork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